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70" r:id="rId2"/>
  </p:sldIdLst>
  <p:sldSz cx="512064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01">
          <p15:clr>
            <a:srgbClr val="A4A3A4"/>
          </p15:clr>
        </p15:guide>
        <p15:guide id="2" pos="21326">
          <p15:clr>
            <a:srgbClr val="A4A3A4"/>
          </p15:clr>
        </p15:guide>
        <p15:guide id="3" pos="16095">
          <p15:clr>
            <a:srgbClr val="A4A3A4"/>
          </p15:clr>
        </p15:guide>
        <p15:guide id="4" pos="590">
          <p15:clr>
            <a:srgbClr val="A4A3A4"/>
          </p15:clr>
        </p15:guide>
        <p15:guide id="5" pos="10957">
          <p15:clr>
            <a:srgbClr val="A4A3A4"/>
          </p15:clr>
        </p15:guide>
        <p15:guide id="6" pos="299">
          <p15:clr>
            <a:srgbClr val="A4A3A4"/>
          </p15:clr>
        </p15:guide>
        <p15:guide id="7" orient="horz" pos="2304">
          <p15:clr>
            <a:srgbClr val="A4A3A4"/>
          </p15:clr>
        </p15:guide>
        <p15:guide id="8" orient="horz" pos="568">
          <p15:clr>
            <a:srgbClr val="A4A3A4"/>
          </p15:clr>
        </p15:guide>
        <p15:guide id="9" pos="21342">
          <p15:clr>
            <a:srgbClr val="A4A3A4"/>
          </p15:clr>
        </p15:guide>
        <p15:guide id="10" pos="16778">
          <p15:clr>
            <a:srgbClr val="A4A3A4"/>
          </p15:clr>
        </p15:guide>
        <p15:guide id="11" pos="11908">
          <p15:clr>
            <a:srgbClr val="A4A3A4"/>
          </p15:clr>
        </p15:guide>
        <p15:guide id="12" pos="5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ean Gordon" initials="SG [4] [2]" lastIdx="3" clrIdx="6">
    <p:extLst/>
  </p:cmAuthor>
  <p:cmAuthor id="1" name="Sean Gordon" initials="SG" lastIdx="2" clrIdx="0">
    <p:extLst/>
  </p:cmAuthor>
  <p:cmAuthor id="8" name="Sean Gordon" initials="SG [5] [2]" lastIdx="3" clrIdx="7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1" clrIdx="3">
    <p:extLst/>
  </p:cmAuthor>
  <p:cmAuthor id="5" name="Sean Gordon" initials="SG [5]" lastIdx="1" clrIdx="4">
    <p:extLst/>
  </p:cmAuthor>
  <p:cmAuthor id="6" name="Sean Gordon" initials="SG [3] [2]" lastIdx="3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23"/>
    <p:restoredTop sz="93531" autoAdjust="0"/>
  </p:normalViewPr>
  <p:slideViewPr>
    <p:cSldViewPr snapToGrid="0" snapToObjects="1">
      <p:cViewPr varScale="1">
        <p:scale>
          <a:sx n="31" d="100"/>
          <a:sy n="31" d="100"/>
        </p:scale>
        <p:origin x="864" y="264"/>
      </p:cViewPr>
      <p:guideLst>
        <p:guide orient="horz" pos="8301"/>
        <p:guide pos="21326"/>
        <p:guide pos="16095"/>
        <p:guide pos="590"/>
        <p:guide pos="10957"/>
        <p:guide pos="299"/>
        <p:guide orient="horz" pos="2304"/>
        <p:guide orient="horz" pos="568"/>
        <p:guide pos="21342"/>
        <p:guide pos="16778"/>
        <p:guide pos="11908"/>
        <p:guide pos="5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Users/scgordon/ConceptMining/Presentations/LTERttImages/evolution.xlsx" TargetMode="External"/><Relationship Id="rId2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scgordon/ConceptMining/RAD/MetaArcheology/LTER_2008_RA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4800" b="0"/>
            </a:pPr>
            <a:r>
              <a:rPr lang="en-US" sz="4800" b="0"/>
              <a:t>Conceptual Model of Collection Evolution</a:t>
            </a:r>
          </a:p>
        </c:rich>
      </c:tx>
      <c:layout>
        <c:manualLayout>
          <c:xMode val="edge"/>
          <c:yMode val="edge"/>
          <c:x val="0.108253123525175"/>
          <c:y val="0.052173913043478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1</c:v>
          </c:tx>
          <c:spPr>
            <a:ln w="76200"/>
          </c:spPr>
          <c:marker>
            <c:symbol val="none"/>
          </c:marker>
          <c:cat>
            <c:numRef>
              <c:f>Sheet1!$B$6:$L$6</c:f>
              <c:numCache>
                <c:formatCode>0</c:formatCode>
                <c:ptCount val="1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</c:numCache>
            </c:numRef>
          </c:cat>
          <c:val>
            <c:numRef>
              <c:f>Sheet1!$B$8:$L$8</c:f>
              <c:numCache>
                <c:formatCode>0</c:formatCode>
                <c:ptCount val="11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500.0</c:v>
                </c:pt>
                <c:pt idx="10">
                  <c:v>500.0</c:v>
                </c:pt>
              </c:numCache>
            </c:numRef>
          </c:val>
          <c:smooth val="0"/>
        </c:ser>
        <c:ser>
          <c:idx val="1"/>
          <c:order val="1"/>
          <c:tx>
            <c:v>5</c:v>
          </c:tx>
          <c:spPr>
            <a:ln w="76200"/>
          </c:spPr>
          <c:marker>
            <c:symbol val="none"/>
          </c:marker>
          <c:cat>
            <c:numRef>
              <c:f>Sheet1!$B$6:$L$6</c:f>
              <c:numCache>
                <c:formatCode>0</c:formatCode>
                <c:ptCount val="1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</c:numCache>
            </c:numRef>
          </c:cat>
          <c:val>
            <c:numRef>
              <c:f>Sheet1!$B$12:$L$12</c:f>
              <c:numCache>
                <c:formatCode>0</c:formatCode>
                <c:ptCount val="11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31.25</c:v>
                </c:pt>
                <c:pt idx="6">
                  <c:v>156.25</c:v>
                </c:pt>
                <c:pt idx="7">
                  <c:v>312.5</c:v>
                </c:pt>
                <c:pt idx="8">
                  <c:v>312.5</c:v>
                </c:pt>
                <c:pt idx="9">
                  <c:v>156.25</c:v>
                </c:pt>
                <c:pt idx="10">
                  <c:v>31.25</c:v>
                </c:pt>
              </c:numCache>
            </c:numRef>
          </c:val>
          <c:smooth val="0"/>
        </c:ser>
        <c:ser>
          <c:idx val="2"/>
          <c:order val="2"/>
          <c:tx>
            <c:v>10</c:v>
          </c:tx>
          <c:spPr>
            <a:ln w="76200"/>
          </c:spPr>
          <c:marker>
            <c:symbol val="none"/>
          </c:marker>
          <c:cat>
            <c:numRef>
              <c:f>Sheet1!$B$6:$L$6</c:f>
              <c:numCache>
                <c:formatCode>0</c:formatCode>
                <c:ptCount val="1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</c:numCache>
            </c:numRef>
          </c:cat>
          <c:val>
            <c:numRef>
              <c:f>Sheet1!$B$17:$L$17</c:f>
              <c:numCache>
                <c:formatCode>0</c:formatCode>
                <c:ptCount val="11"/>
                <c:pt idx="0">
                  <c:v>0.9765625</c:v>
                </c:pt>
                <c:pt idx="1">
                  <c:v>9.765625</c:v>
                </c:pt>
                <c:pt idx="2">
                  <c:v>43.9453125</c:v>
                </c:pt>
                <c:pt idx="3">
                  <c:v>117.1875</c:v>
                </c:pt>
                <c:pt idx="4">
                  <c:v>205.078125</c:v>
                </c:pt>
                <c:pt idx="5">
                  <c:v>246.09375</c:v>
                </c:pt>
                <c:pt idx="6">
                  <c:v>205.078125</c:v>
                </c:pt>
                <c:pt idx="7">
                  <c:v>117.1875</c:v>
                </c:pt>
                <c:pt idx="8">
                  <c:v>43.9453125</c:v>
                </c:pt>
                <c:pt idx="9">
                  <c:v>9.765625</c:v>
                </c:pt>
                <c:pt idx="10">
                  <c:v>0.9765625</c:v>
                </c:pt>
              </c:numCache>
            </c:numRef>
          </c:val>
          <c:smooth val="0"/>
        </c:ser>
        <c:ser>
          <c:idx val="3"/>
          <c:order val="3"/>
          <c:tx>
            <c:v>15</c:v>
          </c:tx>
          <c:spPr>
            <a:ln w="76200"/>
          </c:spPr>
          <c:marker>
            <c:symbol val="none"/>
          </c:marker>
          <c:cat>
            <c:numRef>
              <c:f>Sheet1!$B$6:$L$6</c:f>
              <c:numCache>
                <c:formatCode>0</c:formatCode>
                <c:ptCount val="1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</c:numCache>
            </c:numRef>
          </c:cat>
          <c:val>
            <c:numRef>
              <c:f>Sheet1!$B$22:$L$22</c:f>
              <c:numCache>
                <c:formatCode>0</c:formatCode>
                <c:ptCount val="11"/>
                <c:pt idx="0">
                  <c:v>150.87890625</c:v>
                </c:pt>
                <c:pt idx="1">
                  <c:v>152.740478515625</c:v>
                </c:pt>
                <c:pt idx="2">
                  <c:v>196.380615234375</c:v>
                </c:pt>
                <c:pt idx="3">
                  <c:v>196.380615234375</c:v>
                </c:pt>
                <c:pt idx="4">
                  <c:v>152.740478515625</c:v>
                </c:pt>
                <c:pt idx="5">
                  <c:v>91.644287109375</c:v>
                </c:pt>
                <c:pt idx="6">
                  <c:v>41.656494140625</c:v>
                </c:pt>
                <c:pt idx="7">
                  <c:v>13.885498046875</c:v>
                </c:pt>
                <c:pt idx="8">
                  <c:v>3.204345703125</c:v>
                </c:pt>
                <c:pt idx="9">
                  <c:v>0.457763671875</c:v>
                </c:pt>
                <c:pt idx="10">
                  <c:v>0.030517578125</c:v>
                </c:pt>
              </c:numCache>
            </c:numRef>
          </c:val>
          <c:smooth val="0"/>
        </c:ser>
        <c:ser>
          <c:idx val="4"/>
          <c:order val="4"/>
          <c:tx>
            <c:v>20</c:v>
          </c:tx>
          <c:spPr>
            <a:ln w="76200"/>
          </c:spPr>
          <c:marker>
            <c:symbol val="none"/>
          </c:marker>
          <c:cat>
            <c:numRef>
              <c:f>Sheet1!$B$6:$L$6</c:f>
              <c:numCache>
                <c:formatCode>0</c:formatCode>
                <c:ptCount val="1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</c:numCache>
            </c:numRef>
          </c:cat>
          <c:val>
            <c:numRef>
              <c:f>Sheet1!$B$27:$L$27</c:f>
              <c:numCache>
                <c:formatCode>0</c:formatCode>
                <c:ptCount val="11"/>
                <c:pt idx="0">
                  <c:v>588.0985260009766</c:v>
                </c:pt>
                <c:pt idx="1">
                  <c:v>160.1791381835937</c:v>
                </c:pt>
                <c:pt idx="2">
                  <c:v>120.1343536376953</c:v>
                </c:pt>
                <c:pt idx="3">
                  <c:v>73.9288330078125</c:v>
                </c:pt>
                <c:pt idx="4">
                  <c:v>36.96441650390625</c:v>
                </c:pt>
                <c:pt idx="5">
                  <c:v>14.7857666015625</c:v>
                </c:pt>
                <c:pt idx="6">
                  <c:v>4.620552062988281</c:v>
                </c:pt>
                <c:pt idx="7">
                  <c:v>1.087188720703125</c:v>
                </c:pt>
                <c:pt idx="8">
                  <c:v>0.181198120117187</c:v>
                </c:pt>
                <c:pt idx="9">
                  <c:v>0.019073486328125</c:v>
                </c:pt>
                <c:pt idx="10">
                  <c:v>0.00095367431640625</c:v>
                </c:pt>
              </c:numCache>
            </c:numRef>
          </c:val>
          <c:smooth val="0"/>
        </c:ser>
        <c:ser>
          <c:idx val="5"/>
          <c:order val="5"/>
          <c:tx>
            <c:v>25</c:v>
          </c:tx>
          <c:spPr>
            <a:ln w="76200"/>
          </c:spPr>
          <c:marker>
            <c:symbol val="none"/>
          </c:marker>
          <c:cat>
            <c:numRef>
              <c:f>Sheet1!$B$6:$L$6</c:f>
              <c:numCache>
                <c:formatCode>0</c:formatCode>
                <c:ptCount val="1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</c:numCache>
            </c:numRef>
          </c:cat>
          <c:val>
            <c:numRef>
              <c:f>Sheet1!$B$32:$L$32</c:f>
              <c:numCache>
                <c:formatCode>0</c:formatCode>
                <c:ptCount val="11"/>
                <c:pt idx="0">
                  <c:v>885.238528251648</c:v>
                </c:pt>
                <c:pt idx="1">
                  <c:v>60.88539958000183</c:v>
                </c:pt>
                <c:pt idx="2">
                  <c:v>32.23344683647155</c:v>
                </c:pt>
                <c:pt idx="3">
                  <c:v>14.32597637176514</c:v>
                </c:pt>
                <c:pt idx="4">
                  <c:v>5.27799129486084</c:v>
                </c:pt>
                <c:pt idx="5">
                  <c:v>1.583397388458252</c:v>
                </c:pt>
                <c:pt idx="6">
                  <c:v>0.376999378204346</c:v>
                </c:pt>
                <c:pt idx="7">
                  <c:v>0.0685453414916992</c:v>
                </c:pt>
                <c:pt idx="8">
                  <c:v>0.00894069671630859</c:v>
                </c:pt>
                <c:pt idx="9">
                  <c:v>0.000745058059692383</c:v>
                </c:pt>
                <c:pt idx="10">
                  <c:v>2.98023223876953E-5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31710672"/>
        <c:axId val="1731712864"/>
      </c:lineChart>
      <c:catAx>
        <c:axId val="1731710672"/>
        <c:scaling>
          <c:orientation val="maxMin"/>
        </c:scaling>
        <c:delete val="0"/>
        <c:axPos val="b"/>
        <c:title>
          <c:tx>
            <c:rich>
              <a:bodyPr/>
              <a:lstStyle/>
              <a:p>
                <a:pPr>
                  <a:defRPr sz="1800" b="1"/>
                </a:pPr>
                <a:r>
                  <a:rPr lang="en-US" sz="2400" b="1"/>
                  <a:t># Missing Concepts</a:t>
                </a:r>
              </a:p>
            </c:rich>
          </c:tx>
          <c:layout/>
          <c:overlay val="0"/>
        </c:title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2400" b="0"/>
            </a:pPr>
            <a:endParaRPr lang="en-US"/>
          </a:p>
        </c:txPr>
        <c:crossAx val="1731712864"/>
        <c:crosses val="autoZero"/>
        <c:auto val="1"/>
        <c:lblAlgn val="ctr"/>
        <c:lblOffset val="100"/>
        <c:noMultiLvlLbl val="0"/>
      </c:catAx>
      <c:valAx>
        <c:axId val="1731712864"/>
        <c:scaling>
          <c:orientation val="minMax"/>
          <c:max val="1000.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 sz="2400" b="0"/>
                </a:pPr>
                <a:r>
                  <a:rPr lang="en-US" sz="2400" b="0"/>
                  <a:t># Records</a:t>
                </a:r>
              </a:p>
            </c:rich>
          </c:tx>
          <c:layout/>
          <c:overlay val="0"/>
        </c:title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1731710672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recordUnq!$O$15</c:f>
          <c:strCache>
            <c:ptCount val="1"/>
            <c:pt idx="0">
              <c:v>EML Dialect Compared to the LTER_Completeness Recommendation</c:v>
            </c:pt>
          </c:strCache>
        </c:strRef>
      </c:tx>
      <c:layout>
        <c:manualLayout>
          <c:xMode val="edge"/>
          <c:yMode val="edge"/>
          <c:x val="0.210660400315831"/>
          <c:y val="0.0153682054820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23291709198053"/>
          <c:y val="0.0280033954621184"/>
          <c:w val="0.905589397908572"/>
          <c:h val="0.864672474363135"/>
        </c:manualLayout>
      </c:layout>
      <c:lineChart>
        <c:grouping val="standard"/>
        <c:varyColors val="0"/>
        <c:ser>
          <c:idx val="0"/>
          <c:order val="0"/>
          <c:tx>
            <c:strRef>
              <c:f>RecommendationsAnalysis!$B$1</c:f>
              <c:strCache>
                <c:ptCount val="1"/>
                <c:pt idx="0">
                  <c:v>LTER_Completeness</c:v>
                </c:pt>
              </c:strCache>
            </c:strRef>
          </c:tx>
          <c:spPr>
            <a:ln w="101600" cap="rnd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5875">
                <a:solidFill>
                  <a:schemeClr val="accent1"/>
                </a:solidFill>
              </a:ln>
              <a:effectLst/>
            </c:spPr>
          </c:marker>
          <c:cat>
            <c:strRef>
              <c:f>[0]!DRxrange</c:f>
              <c:strCache>
                <c:ptCount val="5"/>
                <c:pt idx="0">
                  <c:v>LTER_Identification</c:v>
                </c:pt>
                <c:pt idx="1">
                  <c:v>LTER_Discovery</c:v>
                </c:pt>
                <c:pt idx="2">
                  <c:v>LTER_Evaluation</c:v>
                </c:pt>
                <c:pt idx="3">
                  <c:v>LTER_Access</c:v>
                </c:pt>
                <c:pt idx="4">
                  <c:v>LTER_Integration</c:v>
                </c:pt>
              </c:strCache>
            </c:strRef>
          </c:cat>
          <c:val>
            <c:numRef>
              <c:f>[0]!DRyrange1</c:f>
              <c:numCache>
                <c:formatCode>General</c:formatCode>
                <c:ptCount val="5"/>
                <c:pt idx="0">
                  <c:v>11.0</c:v>
                </c:pt>
                <c:pt idx="1">
                  <c:v>4.0</c:v>
                </c:pt>
                <c:pt idx="2">
                  <c:v>5.0</c:v>
                </c:pt>
                <c:pt idx="3">
                  <c:v>2.0</c:v>
                </c:pt>
                <c:pt idx="4">
                  <c:v>3.0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RecommendationsAnalysis!$C$1</c:f>
              <c:strCache>
                <c:ptCount val="1"/>
                <c:pt idx="0">
                  <c:v>EML</c:v>
                </c:pt>
              </c:strCache>
            </c:strRef>
          </c:tx>
          <c:spPr>
            <a:ln w="76200" cap="rnd">
              <a:solidFill>
                <a:schemeClr val="accent2">
                  <a:alpha val="64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31750">
                <a:solidFill>
                  <a:schemeClr val="accent2">
                    <a:alpha val="0"/>
                  </a:schemeClr>
                </a:solidFill>
              </a:ln>
              <a:effectLst/>
            </c:spPr>
          </c:marker>
          <c:cat>
            <c:strRef>
              <c:f>[0]!DRxrange</c:f>
              <c:strCache>
                <c:ptCount val="5"/>
                <c:pt idx="0">
                  <c:v>LTER_Identification</c:v>
                </c:pt>
                <c:pt idx="1">
                  <c:v>LTER_Discovery</c:v>
                </c:pt>
                <c:pt idx="2">
                  <c:v>LTER_Evaluation</c:v>
                </c:pt>
                <c:pt idx="3">
                  <c:v>LTER_Access</c:v>
                </c:pt>
                <c:pt idx="4">
                  <c:v>LTER_Integration</c:v>
                </c:pt>
              </c:strCache>
            </c:strRef>
          </c:cat>
          <c:val>
            <c:numRef>
              <c:f>[0]!DRyrange2</c:f>
              <c:numCache>
                <c:formatCode>General</c:formatCode>
                <c:ptCount val="5"/>
                <c:pt idx="0">
                  <c:v>11.0</c:v>
                </c:pt>
                <c:pt idx="1">
                  <c:v>4.0</c:v>
                </c:pt>
                <c:pt idx="2">
                  <c:v>5.0</c:v>
                </c:pt>
                <c:pt idx="3">
                  <c:v>2.0</c:v>
                </c:pt>
                <c:pt idx="4">
                  <c:v>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34322144"/>
        <c:axId val="1731863024"/>
      </c:lineChart>
      <c:catAx>
        <c:axId val="173432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1863024"/>
        <c:crosses val="autoZero"/>
        <c:auto val="1"/>
        <c:lblAlgn val="ctr"/>
        <c:lblOffset val="100"/>
        <c:noMultiLvlLbl val="0"/>
      </c:catAx>
      <c:valAx>
        <c:axId val="1731863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# Concepts</a:t>
                </a:r>
                <a:endParaRPr lang="en-US" sz="2400" dirty="0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4322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59396114933884"/>
          <c:y val="0.364670510002915"/>
          <c:w val="0.306553900912586"/>
          <c:h val="0.0189284142650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800" dirty="0" smtClean="0"/>
              <a:t>Completeness of the</a:t>
            </a:r>
            <a:r>
              <a:rPr lang="en-US" sz="4800" baseline="0" dirty="0" smtClean="0"/>
              <a:t> 11 Concepts in the</a:t>
            </a:r>
            <a:r>
              <a:rPr lang="en-US" sz="4800" dirty="0" smtClean="0"/>
              <a:t> Identification Profile of the LTER Recommendation</a:t>
            </a:r>
            <a:endParaRPr lang="en-US" sz="48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IDspiralCounts!$F$11</c:f>
              <c:strCache>
                <c:ptCount val="1"/>
                <c:pt idx="0">
                  <c:v>2005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.0"/>
                  <c:y val="0.0125310398131854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IDspiralCounts!$G$10:$M$10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IDspiralCounts!$G$11:$M$11</c:f>
              <c:numCache>
                <c:formatCode>General</c:formatCode>
                <c:ptCount val="7"/>
                <c:pt idx="0">
                  <c:v>60.0</c:v>
                </c:pt>
                <c:pt idx="1">
                  <c:v>21.0</c:v>
                </c:pt>
                <c:pt idx="2">
                  <c:v>127.0</c:v>
                </c:pt>
                <c:pt idx="3">
                  <c:v>21.0</c:v>
                </c:pt>
                <c:pt idx="4">
                  <c:v>19.0</c:v>
                </c:pt>
                <c:pt idx="5">
                  <c:v>0.0</c:v>
                </c:pt>
                <c:pt idx="6">
                  <c:v>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IDspiralCounts!$F$12</c:f>
              <c:strCache>
                <c:ptCount val="1"/>
                <c:pt idx="0">
                  <c:v>2006</c:v>
                </c:pt>
              </c:strCache>
            </c:strRef>
          </c:tx>
          <c:spPr>
            <a:ln w="762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.0"/>
                  <c:y val="-0.00404205584052403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IDspiralCounts!$G$10:$M$10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IDspiralCounts!$G$12:$M$12</c:f>
              <c:numCache>
                <c:formatCode>General</c:formatCode>
                <c:ptCount val="7"/>
                <c:pt idx="0">
                  <c:v>79.0</c:v>
                </c:pt>
                <c:pt idx="1">
                  <c:v>71.0</c:v>
                </c:pt>
                <c:pt idx="2">
                  <c:v>59.0</c:v>
                </c:pt>
                <c:pt idx="3">
                  <c:v>41.0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IDspiralCounts!$F$13</c:f>
              <c:strCache>
                <c:ptCount val="1"/>
                <c:pt idx="0">
                  <c:v>2007</c:v>
                </c:pt>
              </c:strCache>
            </c:strRef>
          </c:tx>
          <c:spPr>
            <a:ln w="762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IDspiralCounts!$G$10:$M$10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IDspiralCounts!$G$13:$M$13</c:f>
              <c:numCache>
                <c:formatCode>General</c:formatCode>
                <c:ptCount val="7"/>
                <c:pt idx="0">
                  <c:v>146.0</c:v>
                </c:pt>
                <c:pt idx="1">
                  <c:v>47.0</c:v>
                </c:pt>
                <c:pt idx="2">
                  <c:v>22.0</c:v>
                </c:pt>
                <c:pt idx="3">
                  <c:v>5.0</c:v>
                </c:pt>
                <c:pt idx="4">
                  <c:v>27.0</c:v>
                </c:pt>
                <c:pt idx="5">
                  <c:v>3.0</c:v>
                </c:pt>
                <c:pt idx="6">
                  <c:v>0.0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IDspiralCounts!$F$14</c:f>
              <c:strCache>
                <c:ptCount val="1"/>
                <c:pt idx="0">
                  <c:v>2008</c:v>
                </c:pt>
              </c:strCache>
            </c:strRef>
          </c:tx>
          <c:spPr>
            <a:ln w="762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.0"/>
                  <c:y val="0.00404280599385773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IDspiralCounts!$G$10:$M$10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IDspiralCounts!$G$14:$M$14</c:f>
              <c:numCache>
                <c:formatCode>General</c:formatCode>
                <c:ptCount val="7"/>
                <c:pt idx="0">
                  <c:v>89.0</c:v>
                </c:pt>
                <c:pt idx="1">
                  <c:v>53.0</c:v>
                </c:pt>
                <c:pt idx="2">
                  <c:v>14.0</c:v>
                </c:pt>
                <c:pt idx="3">
                  <c:v>69.0</c:v>
                </c:pt>
                <c:pt idx="4">
                  <c:v>10.0</c:v>
                </c:pt>
                <c:pt idx="5">
                  <c:v>9.0</c:v>
                </c:pt>
                <c:pt idx="6">
                  <c:v>6.0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IDspiralCounts!$F$15</c:f>
              <c:strCache>
                <c:ptCount val="1"/>
                <c:pt idx="0">
                  <c:v>2009</c:v>
                </c:pt>
              </c:strCache>
            </c:strRef>
          </c:tx>
          <c:spPr>
            <a:ln w="762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IDspiralCounts!$G$10:$M$10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IDspiralCounts!$G$15:$M$15</c:f>
              <c:numCache>
                <c:formatCode>General</c:formatCode>
                <c:ptCount val="7"/>
                <c:pt idx="0">
                  <c:v>47.0</c:v>
                </c:pt>
                <c:pt idx="1">
                  <c:v>101.0</c:v>
                </c:pt>
                <c:pt idx="2">
                  <c:v>81.0</c:v>
                </c:pt>
                <c:pt idx="3">
                  <c:v>21.0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IDspiralCounts!$F$16</c:f>
              <c:strCache>
                <c:ptCount val="1"/>
                <c:pt idx="0">
                  <c:v>2010</c:v>
                </c:pt>
              </c:strCache>
            </c:strRef>
          </c:tx>
          <c:spPr>
            <a:ln w="762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.000788643533123028"/>
                  <c:y val="0.0247921360324952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IDspiralCounts!$G$10:$M$10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IDspiralCounts!$G$16:$M$16</c:f>
              <c:numCache>
                <c:formatCode>General</c:formatCode>
                <c:ptCount val="7"/>
                <c:pt idx="0">
                  <c:v>70.0</c:v>
                </c:pt>
                <c:pt idx="1">
                  <c:v>17.0</c:v>
                </c:pt>
                <c:pt idx="2">
                  <c:v>54.0</c:v>
                </c:pt>
                <c:pt idx="3">
                  <c:v>94.0</c:v>
                </c:pt>
                <c:pt idx="4">
                  <c:v>14.0</c:v>
                </c:pt>
                <c:pt idx="5">
                  <c:v>1.0</c:v>
                </c:pt>
                <c:pt idx="6">
                  <c:v>0.0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IDspiralCounts!$F$17</c:f>
              <c:strCache>
                <c:ptCount val="1"/>
                <c:pt idx="0">
                  <c:v>2011</c:v>
                </c:pt>
              </c:strCache>
            </c:strRef>
          </c:tx>
          <c:spPr>
            <a:ln w="762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IDspiralCounts!$G$10:$M$10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IDspiralCounts!$G$17:$M$17</c:f>
              <c:numCache>
                <c:formatCode>General</c:formatCode>
                <c:ptCount val="7"/>
                <c:pt idx="0">
                  <c:v>23.0</c:v>
                </c:pt>
                <c:pt idx="1">
                  <c:v>33.0</c:v>
                </c:pt>
                <c:pt idx="2">
                  <c:v>49.0</c:v>
                </c:pt>
                <c:pt idx="3">
                  <c:v>111.0</c:v>
                </c:pt>
                <c:pt idx="4">
                  <c:v>20.0</c:v>
                </c:pt>
                <c:pt idx="5">
                  <c:v>14.0</c:v>
                </c:pt>
                <c:pt idx="6">
                  <c:v>0.0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IDspiralCounts!$F$18</c:f>
              <c:strCache>
                <c:ptCount val="1"/>
                <c:pt idx="0">
                  <c:v>2012</c:v>
                </c:pt>
              </c:strCache>
            </c:strRef>
          </c:tx>
          <c:spPr>
            <a:ln w="7620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.000562607118905089"/>
                  <c:y val="0.0104425331776546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IDspiralCounts!$G$10:$M$10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IDspiralCounts!$G$18:$M$18</c:f>
              <c:numCache>
                <c:formatCode>General</c:formatCode>
                <c:ptCount val="7"/>
                <c:pt idx="0">
                  <c:v>73.0</c:v>
                </c:pt>
                <c:pt idx="1">
                  <c:v>30.0</c:v>
                </c:pt>
                <c:pt idx="2">
                  <c:v>24.0</c:v>
                </c:pt>
                <c:pt idx="3">
                  <c:v>112.0</c:v>
                </c:pt>
                <c:pt idx="4">
                  <c:v>8.0</c:v>
                </c:pt>
                <c:pt idx="5">
                  <c:v>2.0</c:v>
                </c:pt>
                <c:pt idx="6">
                  <c:v>1.0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IDspiralCounts!$F$19</c:f>
              <c:strCache>
                <c:ptCount val="1"/>
                <c:pt idx="0">
                  <c:v>2013</c:v>
                </c:pt>
              </c:strCache>
            </c:strRef>
          </c:tx>
          <c:spPr>
            <a:ln w="7620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IDspiralCounts!$G$10:$M$10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IDspiralCounts!$G$19:$M$19</c:f>
              <c:numCache>
                <c:formatCode>General</c:formatCode>
                <c:ptCount val="7"/>
                <c:pt idx="0">
                  <c:v>183.0</c:v>
                </c:pt>
                <c:pt idx="1">
                  <c:v>35.0</c:v>
                </c:pt>
                <c:pt idx="2">
                  <c:v>16.0</c:v>
                </c:pt>
                <c:pt idx="3">
                  <c:v>16.0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IDspiralCounts!$F$20</c:f>
              <c:strCache>
                <c:ptCount val="1"/>
                <c:pt idx="0">
                  <c:v>2014</c:v>
                </c:pt>
              </c:strCache>
            </c:strRef>
          </c:tx>
          <c:spPr>
            <a:ln w="7620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.00157728706624606"/>
                  <c:y val="-0.016708053084247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IDspiralCounts!$G$10:$M$10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IDspiralCounts!$G$20:$M$20</c:f>
              <c:numCache>
                <c:formatCode>General</c:formatCode>
                <c:ptCount val="7"/>
                <c:pt idx="0">
                  <c:v>90.0</c:v>
                </c:pt>
                <c:pt idx="1">
                  <c:v>130.0</c:v>
                </c:pt>
                <c:pt idx="2">
                  <c:v>25.0</c:v>
                </c:pt>
                <c:pt idx="3">
                  <c:v>4.0</c:v>
                </c:pt>
                <c:pt idx="4">
                  <c:v>1.0</c:v>
                </c:pt>
                <c:pt idx="5">
                  <c:v>0.0</c:v>
                </c:pt>
                <c:pt idx="6">
                  <c:v>0.0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IDspiralCounts!$F$21</c:f>
              <c:strCache>
                <c:ptCount val="1"/>
                <c:pt idx="0">
                  <c:v>2015</c:v>
                </c:pt>
              </c:strCache>
            </c:strRef>
          </c:tx>
          <c:spPr>
            <a:ln w="7620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IDspiralCounts!$G$10:$M$10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IDspiralCounts!$G$21:$M$21</c:f>
              <c:numCache>
                <c:formatCode>General</c:formatCode>
                <c:ptCount val="7"/>
                <c:pt idx="0">
                  <c:v>16.0</c:v>
                </c:pt>
                <c:pt idx="1">
                  <c:v>15.0</c:v>
                </c:pt>
                <c:pt idx="2">
                  <c:v>212.0</c:v>
                </c:pt>
                <c:pt idx="3">
                  <c:v>6.0</c:v>
                </c:pt>
                <c:pt idx="4">
                  <c:v>1.0</c:v>
                </c:pt>
                <c:pt idx="5">
                  <c:v>0.0</c:v>
                </c:pt>
                <c:pt idx="6">
                  <c:v>0.0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IDspiralCounts!$F$22</c:f>
              <c:strCache>
                <c:ptCount val="1"/>
                <c:pt idx="0">
                  <c:v>2016</c:v>
                </c:pt>
              </c:strCache>
            </c:strRef>
          </c:tx>
          <c:spPr>
            <a:ln w="7620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0.000788643533123028"/>
                  <c:y val="-0.0557823677416173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IDspiralCounts!$G$10:$M$10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IDspiralCounts!$G$22:$M$22</c:f>
              <c:numCache>
                <c:formatCode>General</c:formatCode>
                <c:ptCount val="7"/>
                <c:pt idx="0">
                  <c:v>86.0</c:v>
                </c:pt>
                <c:pt idx="1">
                  <c:v>66.0</c:v>
                </c:pt>
                <c:pt idx="2">
                  <c:v>60.0</c:v>
                </c:pt>
                <c:pt idx="3">
                  <c:v>38.0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29951472"/>
        <c:axId val="1731309680"/>
      </c:lineChart>
      <c:catAx>
        <c:axId val="1729951472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1309680"/>
        <c:crosses val="autoZero"/>
        <c:auto val="1"/>
        <c:lblAlgn val="ctr"/>
        <c:lblOffset val="100"/>
        <c:noMultiLvlLbl val="0"/>
      </c:catAx>
      <c:valAx>
        <c:axId val="173130968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/>
                  <a:t># of Records</a:t>
                </a:r>
                <a:endParaRPr lang="en-US" sz="24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9951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0.18218</cdr:x>
      <cdr:y>0.32322</cdr:y>
    </cdr:from>
    <cdr:to>
      <cdr:x>0.40142</cdr:x>
      <cdr:y>0.42625</cdr:y>
    </cdr:to>
    <cdr:sp macro="" textlink="">
      <cdr:nvSpPr>
        <cdr:cNvPr id="2" name="Right Arrow 1"/>
        <cdr:cNvSpPr/>
      </cdr:nvSpPr>
      <cdr:spPr>
        <a:xfrm xmlns:a="http://schemas.openxmlformats.org/drawingml/2006/main">
          <a:off x="2933700" y="3304399"/>
          <a:ext cx="3530600" cy="1053412"/>
        </a:xfrm>
        <a:prstGeom xmlns:a="http://schemas.openxmlformats.org/drawingml/2006/main" prst="rightArrow">
          <a:avLst/>
        </a:prstGeom>
        <a:noFill xmlns:a="http://schemas.openxmlformats.org/drawingml/2006/main"/>
        <a:ln xmlns:a="http://schemas.openxmlformats.org/drawingml/2006/main">
          <a:solidFill>
            <a:schemeClr val="accent3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anchor="ctr" anchorCtr="1"/>
        <a:lstStyle xmlns:a="http://schemas.openxmlformats.org/drawingml/2006/main"/>
        <a:p xmlns:a="http://schemas.openxmlformats.org/drawingml/2006/main">
          <a:r>
            <a:rPr lang="en-US" sz="2400">
              <a:solidFill>
                <a:schemeClr val="tx1"/>
              </a:solidFill>
            </a:rPr>
            <a:t>Collection </a:t>
          </a:r>
          <a:r>
            <a:rPr lang="en-US" sz="2400" baseline="0">
              <a:solidFill>
                <a:schemeClr val="tx1"/>
              </a:solidFill>
            </a:rPr>
            <a:t>Completeness</a:t>
          </a:r>
          <a:endParaRPr lang="en-US" sz="240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0.0418</cdr:x>
      <cdr:y>0.40994</cdr:y>
    </cdr:from>
    <cdr:to>
      <cdr:x>0.13644</cdr:x>
      <cdr:y>0.4472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673100" y="4191000"/>
          <a:ext cx="15240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400"/>
            <a:t>1st Month</a:t>
          </a:r>
        </a:p>
      </cdr:txBody>
    </cdr:sp>
  </cdr:relSizeAnchor>
  <cdr:relSizeAnchor xmlns:cdr="http://schemas.openxmlformats.org/drawingml/2006/chartDrawing">
    <cdr:from>
      <cdr:x>0.81782</cdr:x>
      <cdr:y>0.59676</cdr:y>
    </cdr:from>
    <cdr:to>
      <cdr:x>0.91246</cdr:x>
      <cdr:y>0.63403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13169883" y="6100926"/>
          <a:ext cx="1524044" cy="3810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/>
            <a:t>5th Month</a:t>
          </a:r>
        </a:p>
      </cdr:txBody>
    </cdr:sp>
  </cdr:relSizeAnchor>
  <cdr:relSizeAnchor xmlns:cdr="http://schemas.openxmlformats.org/drawingml/2006/chartDrawing">
    <cdr:from>
      <cdr:x>0.76219</cdr:x>
      <cdr:y>0.16472</cdr:y>
    </cdr:from>
    <cdr:to>
      <cdr:x>0.85683</cdr:x>
      <cdr:y>0.20198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12274007" y="1684058"/>
          <a:ext cx="1524045" cy="38092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/>
            <a:t>6th Month</a:t>
          </a:r>
        </a:p>
      </cdr:txBody>
    </cdr:sp>
  </cdr:relSizeAnchor>
  <cdr:relSizeAnchor xmlns:cdr="http://schemas.openxmlformats.org/drawingml/2006/chartDrawing">
    <cdr:from>
      <cdr:x>0.58439</cdr:x>
      <cdr:y>0.67438</cdr:y>
    </cdr:from>
    <cdr:to>
      <cdr:x>0.67902</cdr:x>
      <cdr:y>0.71164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9410772" y="6894519"/>
          <a:ext cx="1523884" cy="38092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/>
            <a:t>4th Month</a:t>
          </a:r>
        </a:p>
      </cdr:txBody>
    </cdr:sp>
  </cdr:relSizeAnchor>
  <cdr:relSizeAnchor xmlns:cdr="http://schemas.openxmlformats.org/drawingml/2006/chartDrawing">
    <cdr:from>
      <cdr:x>0.38887</cdr:x>
      <cdr:y>0.63403</cdr:y>
    </cdr:from>
    <cdr:to>
      <cdr:x>0.4835</cdr:x>
      <cdr:y>0.6713</cdr:y>
    </cdr:to>
    <cdr:sp macro="" textlink="">
      <cdr:nvSpPr>
        <cdr:cNvPr id="9" name="TextBox 8"/>
        <cdr:cNvSpPr txBox="1"/>
      </cdr:nvSpPr>
      <cdr:spPr>
        <a:xfrm xmlns:a="http://schemas.openxmlformats.org/drawingml/2006/main">
          <a:off x="6262176" y="6481956"/>
          <a:ext cx="1523884" cy="3810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/>
            <a:t>3rd Month</a:t>
          </a:r>
        </a:p>
      </cdr:txBody>
    </cdr:sp>
  </cdr:relSizeAnchor>
  <cdr:relSizeAnchor xmlns:cdr="http://schemas.openxmlformats.org/drawingml/2006/chartDrawing">
    <cdr:from>
      <cdr:x>0.19164</cdr:x>
      <cdr:y>0.57267</cdr:y>
    </cdr:from>
    <cdr:to>
      <cdr:x>0.24842</cdr:x>
      <cdr:y>0.66211</cdr:y>
    </cdr:to>
    <cdr:sp macro="" textlink="">
      <cdr:nvSpPr>
        <cdr:cNvPr id="10" name="TextBox 9"/>
        <cdr:cNvSpPr txBox="1"/>
      </cdr:nvSpPr>
      <cdr:spPr>
        <a:xfrm xmlns:a="http://schemas.openxmlformats.org/drawingml/2006/main">
          <a:off x="3086100" y="58547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dirty="0"/>
            <a:t>2nd Month</a:t>
          </a:r>
        </a:p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0.03707</cdr:x>
      <cdr:y>0.03031</cdr:y>
    </cdr:from>
    <cdr:to>
      <cdr:x>0.03991</cdr:x>
      <cdr:y>0.03478</cdr:y>
    </cdr:to>
    <cdr:sp macro="" textlink="">
      <cdr:nvSpPr>
        <cdr:cNvPr id="11" name="TextBox 10"/>
        <cdr:cNvSpPr txBox="1"/>
      </cdr:nvSpPr>
      <cdr:spPr>
        <a:xfrm xmlns:a="http://schemas.openxmlformats.org/drawingml/2006/main">
          <a:off x="596900" y="309881"/>
          <a:ext cx="45719" cy="457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4916-2EE5-1540-BD62-1BE903B7479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3391-0F17-3842-A730-62361FAE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Thicker number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5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2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png"/><Relationship Id="rId6" Type="http://schemas.openxmlformats.org/officeDocument/2006/relationships/chart" Target="../charts/chart1.xml"/><Relationship Id="rId7" Type="http://schemas.openxmlformats.org/officeDocument/2006/relationships/chart" Target="../charts/chart2.xml"/><Relationship Id="rId8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5229727" y="5213177"/>
            <a:ext cx="14688200" cy="2326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ach Use Case’s </a:t>
            </a:r>
            <a:r>
              <a:rPr lang="en-US" dirty="0" smtClean="0"/>
              <a:t>Conceptual Completeness </a:t>
            </a:r>
            <a:r>
              <a:rPr lang="en-US" dirty="0"/>
              <a:t>T</a:t>
            </a:r>
            <a:r>
              <a:rPr lang="en-US" dirty="0" smtClean="0"/>
              <a:t>hrough </a:t>
            </a:r>
            <a:r>
              <a:rPr lang="en-US" dirty="0"/>
              <a:t>T</a:t>
            </a:r>
            <a:r>
              <a:rPr lang="en-US" dirty="0" smtClean="0"/>
              <a:t>ime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207194" y="1003968"/>
            <a:ext cx="34574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Do Community Recommendations Improve Metadata Completeness?</a:t>
            </a:r>
            <a:endParaRPr lang="en-US" sz="9600" dirty="0"/>
          </a:p>
        </p:txBody>
      </p:sp>
      <p:sp>
        <p:nvSpPr>
          <p:cNvPr id="30" name="TextBox 29"/>
          <p:cNvSpPr txBox="1"/>
          <p:nvPr/>
        </p:nvSpPr>
        <p:spPr>
          <a:xfrm>
            <a:off x="7166278" y="3151226"/>
            <a:ext cx="37254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 err="1" smtClean="0"/>
              <a:t>scgordon@hdfgroup.org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1</a:t>
            </a:r>
            <a:r>
              <a:rPr lang="en-US" sz="4000" dirty="0" smtClean="0"/>
              <a:t>, </a:t>
            </a:r>
            <a:r>
              <a:rPr lang="en-US" sz="4000" dirty="0"/>
              <a:t>Ted </a:t>
            </a:r>
            <a:r>
              <a:rPr lang="en-US" sz="4000" dirty="0" smtClean="0"/>
              <a:t>Habermann</a:t>
            </a:r>
            <a:r>
              <a:rPr lang="en-US" sz="4000" baseline="-25000" dirty="0" smtClean="0"/>
              <a:t>1, </a:t>
            </a:r>
            <a:r>
              <a:rPr lang="en-US" sz="4000" dirty="0"/>
              <a:t>Matthew B. </a:t>
            </a:r>
            <a:r>
              <a:rPr lang="en-US" sz="4000" dirty="0" smtClean="0"/>
              <a:t>Jones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Ben </a:t>
            </a:r>
            <a:r>
              <a:rPr lang="en-US" sz="4000" dirty="0" smtClean="0"/>
              <a:t>Leinfelder</a:t>
            </a:r>
            <a:r>
              <a:rPr lang="en-US" sz="4000" baseline="-25000" dirty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Bryce </a:t>
            </a:r>
            <a:r>
              <a:rPr lang="en-US" sz="4000" dirty="0" smtClean="0"/>
              <a:t>Mecum</a:t>
            </a:r>
            <a:r>
              <a:rPr lang="en-US" sz="4000" baseline="-25000" dirty="0"/>
              <a:t>2</a:t>
            </a:r>
            <a:r>
              <a:rPr lang="en-US" sz="4000" dirty="0" smtClean="0"/>
              <a:t>, Lindsay </a:t>
            </a:r>
            <a:r>
              <a:rPr lang="en-US" sz="4000" dirty="0"/>
              <a:t>A. </a:t>
            </a:r>
            <a:r>
              <a:rPr lang="en-US" sz="4000" dirty="0" smtClean="0"/>
              <a:t>Powers</a:t>
            </a:r>
            <a:r>
              <a:rPr lang="en-US" sz="4000" baseline="-25000" dirty="0" smtClean="0"/>
              <a:t>3</a:t>
            </a:r>
            <a:r>
              <a:rPr lang="en-US" sz="4000" dirty="0" smtClean="0"/>
              <a:t>, and Peter Slaughter</a:t>
            </a:r>
            <a:r>
              <a:rPr lang="en-US" sz="4000" baseline="-25000" dirty="0"/>
              <a:t>2</a:t>
            </a:r>
            <a:endParaRPr lang="en-US" sz="4000" dirty="0"/>
          </a:p>
          <a:p>
            <a:r>
              <a:rPr lang="en-US" sz="4000" dirty="0" smtClean="0"/>
              <a:t>1. The </a:t>
            </a:r>
            <a:r>
              <a:rPr lang="en-US" sz="4000" dirty="0"/>
              <a:t>HDF </a:t>
            </a:r>
            <a:r>
              <a:rPr lang="en-US" sz="4000" dirty="0" smtClean="0"/>
              <a:t>Group, 2. </a:t>
            </a:r>
            <a:r>
              <a:rPr lang="en-US" sz="4000" dirty="0"/>
              <a:t>National Center for Ecological Analysis and </a:t>
            </a:r>
            <a:r>
              <a:rPr lang="en-US" sz="4000" dirty="0" smtClean="0"/>
              <a:t>Synthesis 3. United States Geological Society</a:t>
            </a:r>
            <a:endParaRPr lang="en-US" sz="4000" dirty="0"/>
          </a:p>
        </p:txBody>
      </p:sp>
      <p:pic>
        <p:nvPicPr>
          <p:cNvPr id="7" name="Picture 6" descr="logo_bluegreen_txt_mac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3930" y="2302672"/>
            <a:ext cx="4327164" cy="231095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38" y="592488"/>
            <a:ext cx="3776237" cy="41084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103821" y="943777"/>
            <a:ext cx="5584949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IN23C-1785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0060" y="29928103"/>
            <a:ext cx="3556000" cy="254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62758" y="9180467"/>
            <a:ext cx="14629163" cy="14382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Process</a:t>
            </a:r>
          </a:p>
          <a:p>
            <a:r>
              <a:rPr lang="en-US" sz="4400" dirty="0" smtClean="0"/>
              <a:t>Utilized </a:t>
            </a:r>
            <a:r>
              <a:rPr lang="en-US" sz="4400" dirty="0" err="1" smtClean="0"/>
              <a:t>DataONE’s</a:t>
            </a:r>
            <a:r>
              <a:rPr lang="en-US" sz="4400" dirty="0" smtClean="0"/>
              <a:t> SOLR index via a python sampling tool to select 250 metadata records created during </a:t>
            </a:r>
            <a:r>
              <a:rPr lang="en-US" sz="4400" dirty="0"/>
              <a:t>each year </a:t>
            </a:r>
            <a:r>
              <a:rPr lang="en-US" sz="4400" dirty="0" smtClean="0"/>
              <a:t>2005-2016 from the Long Range Ecological Network. LTER uses the Ecological </a:t>
            </a:r>
            <a:r>
              <a:rPr lang="en-US" sz="4400" dirty="0"/>
              <a:t>Markup </a:t>
            </a:r>
            <a:r>
              <a:rPr lang="en-US" sz="4400" dirty="0" smtClean="0"/>
              <a:t>Language (EML) metadata dialect.</a:t>
            </a:r>
            <a:endParaRPr lang="en-US" sz="4400" dirty="0"/>
          </a:p>
          <a:p>
            <a:endParaRPr lang="en-US" sz="4000" dirty="0" smtClean="0"/>
          </a:p>
          <a:p>
            <a:r>
              <a:rPr lang="en-US" sz="4000" dirty="0" smtClean="0"/>
              <a:t>Created collections based on year of creation. Each collection has</a:t>
            </a:r>
          </a:p>
          <a:p>
            <a:r>
              <a:rPr lang="en-US" sz="4000" dirty="0" smtClean="0"/>
              <a:t>Used XSL rubrics to determine conceptual content existence for each record.</a:t>
            </a:r>
          </a:p>
          <a:p>
            <a:endParaRPr lang="en-US" sz="4000" dirty="0" smtClean="0"/>
          </a:p>
          <a:p>
            <a:r>
              <a:rPr lang="en-US" sz="4000" dirty="0" smtClean="0"/>
              <a:t>Analyzed results for completeness of 25 concepts from the five documentation use cases of LTER: Identification, Discovery, Evaluation, Access, and Integration In the Recommendations Analysis Dashboard</a:t>
            </a:r>
            <a:r>
              <a:rPr lang="en-US" sz="4000" baseline="-25000" dirty="0" smtClean="0"/>
              <a:t>1 </a:t>
            </a:r>
            <a:r>
              <a:rPr lang="en-US" sz="4000" dirty="0" smtClean="0"/>
              <a:t>for each years collection.  As shown below, the dialect and recommendation have no gap. There are no missing concepts. LTER created their recommendation for use with the EML dialect.</a:t>
            </a:r>
            <a:endParaRPr lang="en-US" sz="4000" dirty="0"/>
          </a:p>
          <a:p>
            <a:endParaRPr lang="en-US" sz="4000" dirty="0" smtClean="0"/>
          </a:p>
          <a:p>
            <a:r>
              <a:rPr lang="en-US" sz="4000" dirty="0" smtClean="0"/>
              <a:t>Comparison of analyses across time periods by collection completeness of particular concepts and particular use cases using metadata evolution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analysis variations.</a:t>
            </a:r>
          </a:p>
          <a:p>
            <a:endParaRPr lang="en-US" sz="4000" dirty="0" smtClean="0"/>
          </a:p>
          <a:p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35221019" y="21409422"/>
            <a:ext cx="14120435" cy="6195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Observations</a:t>
            </a:r>
          </a:p>
          <a:p>
            <a:r>
              <a:rPr lang="en-US" sz="3600" dirty="0" smtClean="0"/>
              <a:t>No clear linear progression towards completeness of any concept or use case over time.</a:t>
            </a:r>
          </a:p>
          <a:p>
            <a:endParaRPr lang="en-US" sz="3600" dirty="0" smtClean="0"/>
          </a:p>
          <a:p>
            <a:r>
              <a:rPr lang="en-US" sz="3600" dirty="0" smtClean="0"/>
              <a:t>Clear adherence to dialect schema required elements.</a:t>
            </a:r>
          </a:p>
          <a:p>
            <a:endParaRPr lang="en-US" sz="3600" dirty="0" smtClean="0"/>
          </a:p>
          <a:p>
            <a:r>
              <a:rPr lang="en-US" sz="3600" dirty="0" smtClean="0"/>
              <a:t>Having a community recommendation is necessary but not sufficient for complete metadata records in a collection.</a:t>
            </a:r>
          </a:p>
          <a:p>
            <a:endParaRPr lang="en-US" sz="3600" dirty="0"/>
          </a:p>
          <a:p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961938" y="31444527"/>
            <a:ext cx="20199927" cy="1640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See </a:t>
            </a:r>
            <a:r>
              <a:rPr lang="en-US" sz="2800" dirty="0"/>
              <a:t>bottom third of </a:t>
            </a:r>
            <a:r>
              <a:rPr lang="en-US" sz="2800" dirty="0">
                <a:cs typeface="Calibri"/>
              </a:rPr>
              <a:t>Evaluating and Evolving Metadata in Multiple Dialects, </a:t>
            </a:r>
            <a:r>
              <a:rPr lang="en-US" sz="2800" dirty="0" smtClean="0">
                <a:cs typeface="Calibri"/>
              </a:rPr>
              <a:t>IN23C-1781 for a description</a:t>
            </a:r>
            <a:endParaRPr lang="en-US" sz="2800" dirty="0"/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61938" y="31889076"/>
            <a:ext cx="20199927" cy="1640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2. See top right </a:t>
            </a:r>
            <a:r>
              <a:rPr lang="en-US" sz="2800" dirty="0"/>
              <a:t>of </a:t>
            </a:r>
            <a:r>
              <a:rPr lang="en-US" sz="2800" dirty="0">
                <a:cs typeface="Calibri"/>
              </a:rPr>
              <a:t>Evaluating and Evolving Metadata in Multiple Dialects, </a:t>
            </a:r>
            <a:r>
              <a:rPr lang="en-US" sz="2800" dirty="0" smtClean="0">
                <a:cs typeface="Calibri"/>
              </a:rPr>
              <a:t>IN23C-1781 for a description</a:t>
            </a:r>
            <a:endParaRPr lang="en-US" sz="2800" dirty="0"/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5221020" y="27342859"/>
            <a:ext cx="14120434" cy="453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Quality Review</a:t>
            </a:r>
          </a:p>
          <a:p>
            <a:endParaRPr lang="en-US" sz="3600" dirty="0" smtClean="0"/>
          </a:p>
          <a:p>
            <a:r>
              <a:rPr lang="en-US" sz="3600" dirty="0" smtClean="0"/>
              <a:t>Unclear if records are the finished version for that year, or merely an early saved draft. Records may have varying degrees of active development.</a:t>
            </a:r>
          </a:p>
          <a:p>
            <a:endParaRPr lang="en-US" sz="3600" dirty="0"/>
          </a:p>
          <a:p>
            <a:r>
              <a:rPr lang="en-US" sz="3600" dirty="0" smtClean="0"/>
              <a:t>Non</a:t>
            </a:r>
            <a:r>
              <a:rPr lang="en-US" sz="3600" dirty="0" smtClean="0"/>
              <a:t>specific </a:t>
            </a:r>
            <a:r>
              <a:rPr lang="en-US" sz="3600" dirty="0" smtClean="0"/>
              <a:t>set of records through time</a:t>
            </a:r>
          </a:p>
          <a:p>
            <a:endParaRPr lang="en-US" sz="3600" dirty="0"/>
          </a:p>
        </p:txBody>
      </p:sp>
      <p:sp>
        <p:nvSpPr>
          <p:cNvPr id="26" name="TextBox 25"/>
          <p:cNvSpPr txBox="1"/>
          <p:nvPr/>
        </p:nvSpPr>
        <p:spPr>
          <a:xfrm>
            <a:off x="35221020" y="33577404"/>
            <a:ext cx="14120434" cy="367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Questions</a:t>
            </a:r>
          </a:p>
          <a:p>
            <a:r>
              <a:rPr lang="en-US" sz="4000" dirty="0" smtClean="0"/>
              <a:t>Does recommendations based guidance aid curation efforts to improve a communities metadata completeness?</a:t>
            </a:r>
          </a:p>
          <a:p>
            <a:endParaRPr lang="en-US" sz="4000" dirty="0"/>
          </a:p>
          <a:p>
            <a:r>
              <a:rPr lang="en-US" sz="4000" dirty="0" smtClean="0"/>
              <a:t>What happened in </a:t>
            </a:r>
            <a:endParaRPr lang="en-US" sz="4000" dirty="0"/>
          </a:p>
        </p:txBody>
      </p:sp>
      <p:sp>
        <p:nvSpPr>
          <p:cNvPr id="24" name="TextBox 23"/>
          <p:cNvSpPr txBox="1"/>
          <p:nvPr/>
        </p:nvSpPr>
        <p:spPr>
          <a:xfrm>
            <a:off x="1533402" y="5452789"/>
            <a:ext cx="146291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Background</a:t>
            </a:r>
          </a:p>
          <a:p>
            <a:r>
              <a:rPr lang="en-US" sz="4000" dirty="0" smtClean="0"/>
              <a:t>If newer records are more complete than older records</a:t>
            </a:r>
            <a:endParaRPr lang="en-US" sz="4000" dirty="0" smtClean="0"/>
          </a:p>
        </p:txBody>
      </p: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3676679"/>
              </p:ext>
            </p:extLst>
          </p:nvPr>
        </p:nvGraphicFramePr>
        <p:xfrm>
          <a:off x="17567758" y="5215281"/>
          <a:ext cx="16103600" cy="1022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0" name="Chart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4510440"/>
              </p:ext>
            </p:extLst>
          </p:nvPr>
        </p:nvGraphicFramePr>
        <p:xfrm>
          <a:off x="961938" y="22527484"/>
          <a:ext cx="15056158" cy="9307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1" name="Char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793781"/>
              </p:ext>
            </p:extLst>
          </p:nvPr>
        </p:nvGraphicFramePr>
        <p:xfrm>
          <a:off x="17567758" y="19300840"/>
          <a:ext cx="16103600" cy="12161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5948746" y="31697930"/>
            <a:ext cx="4637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NSF-DIBBS Award 1443062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8392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11215</TotalTime>
  <Words>408</Words>
  <Application>Microsoft Macintosh PowerPoint</Application>
  <PresentationFormat>Custom</PresentationFormat>
  <Paragraphs>58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Mangal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267</cp:revision>
  <dcterms:created xsi:type="dcterms:W3CDTF">2015-11-23T22:19:17Z</dcterms:created>
  <dcterms:modified xsi:type="dcterms:W3CDTF">2016-11-29T01:47:24Z</dcterms:modified>
</cp:coreProperties>
</file>